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94" r:id="rId2"/>
  </p:sldMasterIdLst>
  <p:notesMasterIdLst>
    <p:notesMasterId r:id="rId25"/>
  </p:notesMasterIdLst>
  <p:handoutMasterIdLst>
    <p:handoutMasterId r:id="rId26"/>
  </p:handoutMasterIdLst>
  <p:sldIdLst>
    <p:sldId id="261" r:id="rId3"/>
    <p:sldId id="262" r:id="rId4"/>
    <p:sldId id="273" r:id="rId5"/>
    <p:sldId id="283" r:id="rId6"/>
    <p:sldId id="263" r:id="rId7"/>
    <p:sldId id="264" r:id="rId8"/>
    <p:sldId id="275" r:id="rId9"/>
    <p:sldId id="265" r:id="rId10"/>
    <p:sldId id="274" r:id="rId11"/>
    <p:sldId id="266" r:id="rId12"/>
    <p:sldId id="267" r:id="rId13"/>
    <p:sldId id="268" r:id="rId14"/>
    <p:sldId id="282" r:id="rId15"/>
    <p:sldId id="269" r:id="rId16"/>
    <p:sldId id="272" r:id="rId17"/>
    <p:sldId id="270" r:id="rId18"/>
    <p:sldId id="276" r:id="rId19"/>
    <p:sldId id="278" r:id="rId20"/>
    <p:sldId id="277" r:id="rId21"/>
    <p:sldId id="280" r:id="rId22"/>
    <p:sldId id="279" r:id="rId23"/>
    <p:sldId id="281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F4D5D"/>
    <a:srgbClr val="DCE7F0"/>
    <a:srgbClr val="1D8DB0"/>
    <a:srgbClr val="005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52"/>
  </p:normalViewPr>
  <p:slideViewPr>
    <p:cSldViewPr snapToGrid="0" snapToObjects="1">
      <p:cViewPr varScale="1">
        <p:scale>
          <a:sx n="107" d="100"/>
          <a:sy n="107" d="100"/>
        </p:scale>
        <p:origin x="13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8" d="100"/>
          <a:sy n="158" d="100"/>
        </p:scale>
        <p:origin x="424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4-4-2019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4-4-2019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647998"/>
            <a:ext cx="12193200" cy="445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/>
        </p:nvSpPr>
        <p:spPr>
          <a:xfrm>
            <a:off x="0" y="647998"/>
            <a:ext cx="12193200" cy="6210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8135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1350253"/>
            <a:ext cx="4648209" cy="5507747"/>
          </a:xfrm>
          <a:prstGeom prst="rect">
            <a:avLst/>
          </a:prstGeom>
        </p:spPr>
      </p:pic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76003" y="4359604"/>
            <a:ext cx="8333999" cy="1655999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6000" y="1800000"/>
            <a:ext cx="8334000" cy="2386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038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979BD-4943-4014-811A-F4DCD4B5124E}" type="datetime1">
              <a:rPr lang="nl-BE" smtClean="0"/>
              <a:t>4/04/2019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 baseline="0">
                <a:solidFill>
                  <a:srgbClr val="1D8DB0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005E77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2770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624C-B43F-456C-A5F2-2EC629002E45}" type="datetime1">
              <a:rPr lang="nl-BE" smtClean="0"/>
              <a:t>4/04/2019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‹#›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1" y="675126"/>
            <a:ext cx="4648209" cy="5507747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76003" y="1800000"/>
            <a:ext cx="8333999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9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3" y="4359600"/>
            <a:ext cx="8333999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F4D5D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27069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F642E-42F1-48DB-866A-398F2134CB54}" type="datetime1">
              <a:rPr lang="nl-BE" smtClean="0"/>
              <a:t>4/04/2019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207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524" cy="2386800"/>
          </a:xfrm>
        </p:spPr>
        <p:txBody>
          <a:bodyPr anchor="b"/>
          <a:lstStyle>
            <a:lvl1pPr>
              <a:defRPr sz="40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34B3-46D5-491F-AB76-81E440A31413}" type="datetime1">
              <a:rPr lang="nl-BE" smtClean="0"/>
              <a:t>4/04/2019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2376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248262" y="3248513"/>
            <a:ext cx="4368673" cy="2376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21485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543">
          <p15:clr>
            <a:srgbClr val="FBAE40"/>
          </p15:clr>
        </p15:guide>
        <p15:guide id="2" pos="42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999" y="1800000"/>
            <a:ext cx="6096264" cy="23868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99" y="4359600"/>
            <a:ext cx="6096264" cy="1501200"/>
          </a:xfr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38B19-2AEA-4E93-80C6-B99D87373BFA}" type="datetime1">
              <a:rPr lang="nl-BE" smtClean="0"/>
              <a:t>4/04/2019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248525" y="584201"/>
            <a:ext cx="4368673" cy="504031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543" userDrawn="1">
          <p15:clr>
            <a:srgbClr val="FBAE40"/>
          </p15:clr>
        </p15:guide>
        <p15:guide id="2" pos="4203" userDrawn="1">
          <p15:clr>
            <a:srgbClr val="FBAE40"/>
          </p15:clr>
        </p15:guide>
        <p15:guide id="3" orient="horz" pos="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2B4B-0EA4-41B7-809B-1CB23976618E}" type="datetime1">
              <a:rPr lang="nl-BE" smtClean="0"/>
              <a:t>4/04/2019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9" name="Tijdelijke aanduiding voor tekst 2"/>
          <p:cNvSpPr>
            <a:spLocks noGrp="1"/>
          </p:cNvSpPr>
          <p:nvPr>
            <p:ph idx="1"/>
          </p:nvPr>
        </p:nvSpPr>
        <p:spPr>
          <a:xfrm>
            <a:off x="576000" y="1656000"/>
            <a:ext cx="54000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6217200" y="1656000"/>
            <a:ext cx="5400000" cy="44640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9589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5421575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6000" y="2276271"/>
            <a:ext cx="5421575" cy="38376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56000"/>
            <a:ext cx="5445000" cy="5400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276271"/>
            <a:ext cx="5445000" cy="383765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C1DB7-3FF4-40DC-9358-C3D896ABFA15}" type="datetime1">
              <a:rPr lang="nl-BE" smtClean="0"/>
              <a:t>4/04/2019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840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5E641-6D54-450F-9378-69F6830C0702}" type="datetime1">
              <a:rPr lang="nl-BE" smtClean="0"/>
              <a:t>4/04/2019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63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28401-E3F0-4A05-B1B5-B75648C88EEC}" type="datetime1">
              <a:rPr lang="nl-BE" smtClean="0"/>
              <a:t>4/04/2019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7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Sl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 userDrawn="1"/>
        </p:nvSpPr>
        <p:spPr>
          <a:xfrm>
            <a:off x="0" y="0"/>
            <a:ext cx="12193200" cy="620999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9120" y="510988"/>
            <a:ext cx="11039793" cy="5184424"/>
          </a:xfrm>
        </p:spPr>
        <p:txBody>
          <a:bodyPr anchor="ctr" anchorCtr="0">
            <a:no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486B3-96E7-418A-A090-471DFA5638CB}" type="datetime1">
              <a:rPr lang="nl-BE" smtClean="0"/>
              <a:t>4/04/2019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3A6FEF82-0DB5-4D9F-8B48-14B3DBF7953D}" type="datetime1">
              <a:rPr lang="nl-BE" smtClean="0"/>
              <a:t>4/04/2019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 smtClean="0"/>
              <a:t>Department of Materials Engineering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61" r:id="rId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210000"/>
            <a:ext cx="12192000" cy="6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200" y="6353999"/>
            <a:ext cx="1008305" cy="360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16000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F06CF638-69B5-4875-A80F-5FA6230C6B5E}" type="datetime1">
              <a:rPr lang="nl-BE" smtClean="0"/>
              <a:t>4/04/2019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r>
              <a:rPr lang="nl-NL" smtClean="0"/>
              <a:t>Department of Materials Engineering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76000" y="6210000"/>
            <a:ext cx="648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chemeClr val="bg1"/>
                </a:solidFill>
                <a:latin typeface="Arial" charset="0"/>
              </a:defRPr>
            </a:lvl1pPr>
          </a:lstStyle>
          <a:p>
            <a:fld id="{0A297500-7527-634B-90F4-69D0994C32B4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523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chemeClr val="tx2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IMPACT OF AMORPHOUS-CRYSTALLINE CONTENT </a:t>
            </a:r>
            <a:r>
              <a:rPr lang="en-GB" dirty="0" smtClean="0"/>
              <a:t>ON </a:t>
            </a:r>
            <a:r>
              <a:rPr lang="en-GB" dirty="0"/>
              <a:t>THE HYDRATION KINETICS OF A MODIFIED-BOF SLAG</a:t>
            </a:r>
            <a:endParaRPr lang="nl-NL" dirty="0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575999" y="5392800"/>
            <a:ext cx="5765166" cy="1272209"/>
          </a:xfrm>
        </p:spPr>
        <p:txBody>
          <a:bodyPr>
            <a:normAutofit/>
          </a:bodyPr>
          <a:lstStyle/>
          <a:p>
            <a:r>
              <a:rPr lang="en-GB" sz="1800" b="1" dirty="0" smtClean="0"/>
              <a:t>PAVEL LEONARDO LOPEZ GONZALEZ</a:t>
            </a:r>
          </a:p>
          <a:p>
            <a:r>
              <a:rPr lang="en-GB" sz="1800" b="1" dirty="0" err="1" smtClean="0"/>
              <a:t>Prof.</a:t>
            </a:r>
            <a:r>
              <a:rPr lang="en-GB" sz="1800" b="1" dirty="0" smtClean="0"/>
              <a:t> BART BLANPAIN </a:t>
            </a:r>
          </a:p>
          <a:p>
            <a:r>
              <a:rPr lang="en-GB" sz="1800" b="1" dirty="0" err="1" smtClean="0"/>
              <a:t>Prof.</a:t>
            </a:r>
            <a:r>
              <a:rPr lang="en-GB" sz="1800" b="1" dirty="0" smtClean="0"/>
              <a:t> YIANNIS PONTIKES</a:t>
            </a:r>
            <a:endParaRPr lang="nl-BE" sz="1800" b="1" dirty="0" smtClean="0"/>
          </a:p>
          <a:p>
            <a:endParaRPr lang="nl-NL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913" y="5293410"/>
            <a:ext cx="476384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</a:t>
            </a:r>
            <a:r>
              <a:rPr lang="en-US" dirty="0" smtClean="0"/>
              <a:t> consider the granulation.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Is there a difference among size fractions?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10</a:t>
            </a:fld>
            <a:endParaRPr lang="nl-NL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374218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11</a:t>
            </a:fld>
            <a:endParaRPr lang="nl-N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Mineralogy</a:t>
            </a:r>
            <a:r>
              <a:rPr lang="nl-BE" dirty="0" smtClean="0"/>
              <a:t> of  different </a:t>
            </a:r>
            <a:r>
              <a:rPr lang="nl-BE" dirty="0" err="1" smtClean="0"/>
              <a:t>size</a:t>
            </a:r>
            <a:r>
              <a:rPr lang="nl-BE" dirty="0" smtClean="0"/>
              <a:t> </a:t>
            </a:r>
            <a:r>
              <a:rPr lang="nl-BE" dirty="0" err="1" smtClean="0"/>
              <a:t>fractions</a:t>
            </a:r>
            <a:endParaRPr lang="nl-BE" dirty="0"/>
          </a:p>
        </p:txBody>
      </p:sp>
      <p:pic>
        <p:nvPicPr>
          <p:cNvPr id="13" name="Picture 2" descr="Fig_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" y="1659759"/>
            <a:ext cx="405739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" descr="Fig_1b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6"/>
          <a:stretch>
            <a:fillRect/>
          </a:stretch>
        </p:blipFill>
        <p:spPr bwMode="auto">
          <a:xfrm>
            <a:off x="5322920" y="1759089"/>
            <a:ext cx="587192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086729" y="4990266"/>
            <a:ext cx="36598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P</a:t>
            </a: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article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size distribution, the sieve apertures (1.0 and 1.6 mm) used to split into three size fractions is </a:t>
            </a: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indicated</a:t>
            </a:r>
            <a:endParaRPr lang="nl-BE" dirty="0"/>
          </a:p>
        </p:txBody>
      </p:sp>
      <p:sp>
        <p:nvSpPr>
          <p:cNvPr id="2" name="Rectangle 1"/>
          <p:cNvSpPr/>
          <p:nvPr/>
        </p:nvSpPr>
        <p:spPr>
          <a:xfrm>
            <a:off x="806555" y="6221371"/>
            <a:ext cx="7184504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1300"/>
              </a:lnSpc>
              <a:spcAft>
                <a:spcPts val="0"/>
              </a:spcAft>
            </a:pP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P.L. Lopez Gonzalez, Y. </a:t>
            </a:r>
            <a:r>
              <a:rPr lang="en-GB" sz="10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Pontikes</a:t>
            </a: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“Microstructural tailoring of BOF steel slag for construction applications: amorphous content and its impact on reactivity and mechanical strength after alkali activation”, in </a:t>
            </a:r>
            <a:r>
              <a:rPr lang="en-GB" sz="1000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Proceedings 7th International Conference on Engineering of Waste and Biomass Valorisation (WasteEng18)</a:t>
            </a: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edited by P.S. A. </a:t>
            </a:r>
            <a:r>
              <a:rPr lang="en-GB" sz="1000" dirty="0" err="1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Nzihou</a:t>
            </a:r>
            <a:r>
              <a:rPr lang="en-GB" sz="1000" dirty="0" smtClean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2018.</a:t>
            </a:r>
            <a:endParaRPr lang="nl-BE" sz="10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91363" y="5047115"/>
            <a:ext cx="4016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Quantified mineralogy of BOFS </a:t>
            </a: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fractions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5546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Yes, there is a difference.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is the impact during hydration?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12</a:t>
            </a:fld>
            <a:endParaRPr lang="nl-NL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268463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Calorimetry – admix ampoule</a:t>
            </a:r>
          </a:p>
          <a:p>
            <a:r>
              <a:rPr lang="en-US" dirty="0" smtClean="0"/>
              <a:t>XRD in situ during the first 2 hours</a:t>
            </a:r>
          </a:p>
          <a:p>
            <a:r>
              <a:rPr lang="en-US" dirty="0" smtClean="0"/>
              <a:t>FTIR during the first hour</a:t>
            </a:r>
          </a:p>
          <a:p>
            <a:r>
              <a:rPr lang="en-US" dirty="0" smtClean="0"/>
              <a:t>Compressive strength after 7 days</a:t>
            </a:r>
          </a:p>
          <a:p>
            <a:endParaRPr lang="nl-BE" dirty="0" smtClean="0"/>
          </a:p>
          <a:p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13</a:t>
            </a:fld>
            <a:endParaRPr lang="nl-N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reaction study</a:t>
            </a:r>
            <a:endParaRPr lang="nl-B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34" b="25332"/>
          <a:stretch/>
        </p:blipFill>
        <p:spPr>
          <a:xfrm>
            <a:off x="6882593" y="1656000"/>
            <a:ext cx="4472609" cy="3657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134076" y="4366552"/>
            <a:ext cx="1969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4500 cm</a:t>
            </a:r>
            <a:r>
              <a:rPr lang="en-GB" baseline="30000" dirty="0"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/g (± 5 %)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2213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14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Early</a:t>
            </a:r>
            <a:r>
              <a:rPr lang="nl-BE" dirty="0" smtClean="0"/>
              <a:t> </a:t>
            </a:r>
            <a:r>
              <a:rPr lang="nl-BE" dirty="0" err="1" smtClean="0"/>
              <a:t>hydration</a:t>
            </a:r>
            <a:r>
              <a:rPr lang="nl-BE" dirty="0" smtClean="0"/>
              <a:t> kinetics</a:t>
            </a:r>
            <a:endParaRPr lang="nl-BE" dirty="0"/>
          </a:p>
        </p:txBody>
      </p:sp>
      <p:pic>
        <p:nvPicPr>
          <p:cNvPr id="9" name="Content Placeholder 8" descr="Hydrated_fractions_calorimetry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628" y="1861102"/>
            <a:ext cx="6807943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44" y="3331335"/>
            <a:ext cx="1932609" cy="228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144" y="5617335"/>
            <a:ext cx="16674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100" dirty="0" smtClean="0"/>
              <a:t>Source: www.tainstruments.com/new-tam-air</a:t>
            </a:r>
            <a:r>
              <a:rPr lang="nl-BE" sz="1100" dirty="0"/>
              <a:t>/</a:t>
            </a:r>
          </a:p>
        </p:txBody>
      </p:sp>
      <p:sp>
        <p:nvSpPr>
          <p:cNvPr id="8" name="Rectangle 7"/>
          <p:cNvSpPr/>
          <p:nvPr/>
        </p:nvSpPr>
        <p:spPr>
          <a:xfrm>
            <a:off x="138508" y="1359036"/>
            <a:ext cx="2811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F1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and </a:t>
            </a: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F2: Three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distinctive stages with the main peak occurring after 8 h</a:t>
            </a: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nl-BE" dirty="0"/>
          </a:p>
        </p:txBody>
      </p:sp>
      <p:sp>
        <p:nvSpPr>
          <p:cNvPr id="10" name="Rectangle 9"/>
          <p:cNvSpPr/>
          <p:nvPr/>
        </p:nvSpPr>
        <p:spPr>
          <a:xfrm>
            <a:off x="4836657" y="1359036"/>
            <a:ext cx="25797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F3: Unimodal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with a single peak appearing after 4 h</a:t>
            </a:r>
            <a:endParaRPr lang="nl-BE" dirty="0"/>
          </a:p>
        </p:txBody>
      </p:sp>
      <p:sp>
        <p:nvSpPr>
          <p:cNvPr id="11" name="Rectangle 10"/>
          <p:cNvSpPr/>
          <p:nvPr/>
        </p:nvSpPr>
        <p:spPr>
          <a:xfrm>
            <a:off x="9471986" y="1293622"/>
            <a:ext cx="24916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The total heat released </a:t>
            </a: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after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72 </a:t>
            </a: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h: 333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J/g for F1, and 322 J/g for F2 and </a:t>
            </a: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F3. </a:t>
            </a:r>
            <a:endParaRPr lang="nl-BE" dirty="0"/>
          </a:p>
        </p:txBody>
      </p:sp>
      <p:sp>
        <p:nvSpPr>
          <p:cNvPr id="12" name="Rectangle 11"/>
          <p:cNvSpPr/>
          <p:nvPr/>
        </p:nvSpPr>
        <p:spPr>
          <a:xfrm>
            <a:off x="2491695" y="5617335"/>
            <a:ext cx="72696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Heat flow and total heat released by the hydrated size fractions, W/S=0.4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0405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15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Early</a:t>
            </a:r>
            <a:r>
              <a:rPr lang="nl-BE" dirty="0" smtClean="0"/>
              <a:t> </a:t>
            </a:r>
            <a:r>
              <a:rPr lang="nl-BE" dirty="0" err="1" smtClean="0"/>
              <a:t>hydration</a:t>
            </a:r>
            <a:r>
              <a:rPr lang="nl-BE" dirty="0" smtClean="0"/>
              <a:t> </a:t>
            </a:r>
            <a:r>
              <a:rPr lang="nl-BE" dirty="0" err="1" smtClean="0"/>
              <a:t>products</a:t>
            </a:r>
            <a:endParaRPr lang="nl-BE" dirty="0"/>
          </a:p>
        </p:txBody>
      </p:sp>
      <p:sp>
        <p:nvSpPr>
          <p:cNvPr id="6" name="Rectangle 5"/>
          <p:cNvSpPr/>
          <p:nvPr/>
        </p:nvSpPr>
        <p:spPr>
          <a:xfrm>
            <a:off x="0" y="5702169"/>
            <a:ext cx="223325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900" dirty="0" smtClean="0"/>
              <a:t>Source: www.bruker.com/es/products/x-ray-diffraction-and-elemental-analysis/x-ray-diffraction/d2-phaser/overview.html</a:t>
            </a:r>
            <a:endParaRPr lang="nl-BE" sz="900" dirty="0"/>
          </a:p>
        </p:txBody>
      </p:sp>
      <p:pic>
        <p:nvPicPr>
          <p:cNvPr id="2054" name="Picture 6" descr="F1 in Fig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09" y="2162241"/>
            <a:ext cx="3892117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2 in Fig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526" y="2162241"/>
            <a:ext cx="3869356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3 in Fig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882" y="2170284"/>
            <a:ext cx="384686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37364" y="4676266"/>
            <a:ext cx="9700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I</a:t>
            </a: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n-situ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XRD  for the first 2 h of hydration of slag fractions </a:t>
            </a: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brighter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colour indicates sharper features.</a:t>
            </a:r>
            <a:endParaRPr lang="nl-BE" dirty="0"/>
          </a:p>
        </p:txBody>
      </p:sp>
      <p:sp>
        <p:nvSpPr>
          <p:cNvPr id="8" name="Rectangle 7"/>
          <p:cNvSpPr/>
          <p:nvPr/>
        </p:nvSpPr>
        <p:spPr>
          <a:xfrm>
            <a:off x="1116628" y="5837832"/>
            <a:ext cx="102662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Cross: </a:t>
            </a:r>
            <a:r>
              <a:rPr lang="en-GB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Strätlingite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Ca</a:t>
            </a:r>
            <a:r>
              <a:rPr lang="en-GB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GB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SiO</a:t>
            </a:r>
            <a:r>
              <a:rPr lang="en-GB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∙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8H</a:t>
            </a:r>
            <a:r>
              <a:rPr lang="en-GB" sz="16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Square:C</a:t>
            </a:r>
            <a:r>
              <a:rPr lang="en-GB" sz="1600" baseline="-250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(A,F)H</a:t>
            </a:r>
            <a:r>
              <a:rPr lang="en-GB" sz="1600" baseline="-250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Circle: C</a:t>
            </a:r>
            <a:r>
              <a:rPr lang="en-GB" sz="1600" baseline="-250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(A,F)</a:t>
            </a:r>
            <a:r>
              <a:rPr lang="en-GB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</a:t>
            </a:r>
            <a:r>
              <a:rPr lang="en-GB" sz="1600" baseline="-250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</a:t>
            </a:r>
            <a:r>
              <a:rPr lang="en-GB" sz="1600" baseline="-250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Star: </a:t>
            </a:r>
            <a:r>
              <a:rPr lang="en-GB" sz="1600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Katoite</a:t>
            </a:r>
            <a:r>
              <a:rPr lang="en-GB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Ca</a:t>
            </a:r>
            <a:r>
              <a:rPr lang="en-GB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n-GB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(SiO</a:t>
            </a:r>
            <a:r>
              <a:rPr lang="en-GB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3-x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(OH)</a:t>
            </a:r>
            <a:r>
              <a:rPr lang="en-GB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4x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with x=1.5-3</a:t>
            </a:r>
            <a:endParaRPr lang="nl-B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6584" y="1311140"/>
            <a:ext cx="4456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10 minutes: C</a:t>
            </a:r>
            <a:r>
              <a:rPr lang="en-GB" baseline="-25000" dirty="0" smtClean="0"/>
              <a:t>2</a:t>
            </a:r>
            <a:r>
              <a:rPr lang="en-GB" dirty="0" smtClean="0"/>
              <a:t>(A,F)H</a:t>
            </a:r>
            <a:r>
              <a:rPr lang="en-GB" baseline="-25000" dirty="0" smtClean="0"/>
              <a:t>8</a:t>
            </a:r>
            <a:r>
              <a:rPr lang="en-GB" dirty="0" smtClean="0"/>
              <a:t> </a:t>
            </a:r>
            <a:r>
              <a:rPr lang="en-GB" dirty="0"/>
              <a:t>and C</a:t>
            </a:r>
            <a:r>
              <a:rPr lang="en-GB" baseline="-25000" dirty="0"/>
              <a:t>4</a:t>
            </a:r>
            <a:r>
              <a:rPr lang="en-GB" dirty="0"/>
              <a:t>(A,F)</a:t>
            </a:r>
            <a:r>
              <a:rPr lang="en-GB" dirty="0" err="1"/>
              <a:t>H</a:t>
            </a:r>
            <a:r>
              <a:rPr lang="en-GB" baseline="-25000" dirty="0" err="1"/>
              <a:t>x</a:t>
            </a:r>
            <a:r>
              <a:rPr lang="en-GB" dirty="0"/>
              <a:t>,</a:t>
            </a:r>
            <a:r>
              <a:rPr lang="en-GB" baseline="-25000" dirty="0"/>
              <a:t> </a:t>
            </a:r>
            <a:r>
              <a:rPr lang="en-GB" dirty="0"/>
              <a:t> linked to C</a:t>
            </a:r>
            <a:r>
              <a:rPr lang="en-GB" baseline="-25000" dirty="0"/>
              <a:t>4</a:t>
            </a:r>
            <a:r>
              <a:rPr lang="en-GB" dirty="0"/>
              <a:t>AF </a:t>
            </a:r>
            <a:r>
              <a:rPr lang="en-GB" dirty="0" smtClean="0"/>
              <a:t>hydration in all fractions </a:t>
            </a:r>
            <a:endParaRPr lang="nl-B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87840" y="1332929"/>
            <a:ext cx="5271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40 </a:t>
            </a:r>
            <a:r>
              <a:rPr lang="en-GB" dirty="0"/>
              <a:t>to 50 </a:t>
            </a:r>
            <a:r>
              <a:rPr lang="en-GB" dirty="0" smtClean="0"/>
              <a:t>minutes: </a:t>
            </a:r>
            <a:r>
              <a:rPr lang="en-GB" dirty="0" err="1"/>
              <a:t>katoite</a:t>
            </a:r>
            <a:r>
              <a:rPr lang="en-GB" dirty="0"/>
              <a:t> </a:t>
            </a:r>
            <a:r>
              <a:rPr lang="en-GB" dirty="0" smtClean="0"/>
              <a:t>in </a:t>
            </a:r>
            <a:r>
              <a:rPr lang="en-GB" dirty="0"/>
              <a:t>F1, </a:t>
            </a:r>
            <a:r>
              <a:rPr lang="en-GB" dirty="0" err="1"/>
              <a:t>strätlingite</a:t>
            </a:r>
            <a:r>
              <a:rPr lang="en-GB" dirty="0"/>
              <a:t> (Ca</a:t>
            </a:r>
            <a:r>
              <a:rPr lang="en-GB" baseline="-25000" dirty="0"/>
              <a:t>2</a:t>
            </a:r>
            <a:r>
              <a:rPr lang="en-GB" dirty="0"/>
              <a:t>Al</a:t>
            </a:r>
            <a:r>
              <a:rPr lang="en-GB" baseline="-25000" dirty="0"/>
              <a:t>2</a:t>
            </a:r>
            <a:r>
              <a:rPr lang="en-GB" dirty="0"/>
              <a:t>SiO</a:t>
            </a:r>
            <a:r>
              <a:rPr lang="en-GB" baseline="-25000" dirty="0"/>
              <a:t>7</a:t>
            </a:r>
            <a:r>
              <a:rPr lang="en-GB" dirty="0"/>
              <a:t>∙8H</a:t>
            </a:r>
            <a:r>
              <a:rPr lang="en-GB" baseline="-25000" dirty="0"/>
              <a:t>2</a:t>
            </a:r>
            <a:r>
              <a:rPr lang="en-GB" dirty="0"/>
              <a:t>O) in F3, and both types in F2</a:t>
            </a:r>
            <a:endParaRPr lang="nl-BE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" y="3398856"/>
            <a:ext cx="2286000" cy="2286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6693" y="1797440"/>
            <a:ext cx="538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F1</a:t>
            </a:r>
            <a:endParaRPr lang="nl-BE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8338865" y="1867546"/>
            <a:ext cx="538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F3</a:t>
            </a:r>
            <a:endParaRPr lang="nl-BE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4447779" y="1845757"/>
            <a:ext cx="538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F2</a:t>
            </a:r>
            <a:endParaRPr lang="nl-BE" sz="1600" dirty="0"/>
          </a:p>
        </p:txBody>
      </p:sp>
    </p:spTree>
    <p:extLst>
      <p:ext uri="{BB962C8B-B14F-4D97-AF65-F5344CB8AC3E}">
        <p14:creationId xmlns:p14="http://schemas.microsoft.com/office/powerpoint/2010/main" val="136737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16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Early</a:t>
            </a:r>
            <a:r>
              <a:rPr lang="nl-BE" dirty="0" smtClean="0"/>
              <a:t> </a:t>
            </a:r>
            <a:r>
              <a:rPr lang="nl-BE" dirty="0" err="1" smtClean="0"/>
              <a:t>hydration</a:t>
            </a:r>
            <a:endParaRPr lang="nl-BE" dirty="0"/>
          </a:p>
        </p:txBody>
      </p:sp>
      <p:pic>
        <p:nvPicPr>
          <p:cNvPr id="2053" name="Picture 14" descr="In_situ_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04" y="2153134"/>
            <a:ext cx="388742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16" descr="In_situ_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315" y="2153134"/>
            <a:ext cx="376657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3" descr="In_situ_F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153" y="2175360"/>
            <a:ext cx="376657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7" y="3631931"/>
            <a:ext cx="1792840" cy="228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940855"/>
            <a:ext cx="35300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000" dirty="0" smtClean="0"/>
              <a:t>Source: www.azom.com/article.aspx?ArticleID=5957</a:t>
            </a:r>
            <a:endParaRPr lang="nl-BE" sz="1000" dirty="0"/>
          </a:p>
        </p:txBody>
      </p:sp>
      <p:sp>
        <p:nvSpPr>
          <p:cNvPr id="7" name="Rectangle 6"/>
          <p:cNvSpPr/>
          <p:nvPr/>
        </p:nvSpPr>
        <p:spPr>
          <a:xfrm>
            <a:off x="2690487" y="5024510"/>
            <a:ext cx="6812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Infrared spectra of fractions during the initial 60 minutes of hydration</a:t>
            </a:r>
            <a:endParaRPr lang="nl-BE" dirty="0"/>
          </a:p>
        </p:txBody>
      </p:sp>
      <p:sp>
        <p:nvSpPr>
          <p:cNvPr id="8" name="Rectangle 7"/>
          <p:cNvSpPr/>
          <p:nvPr/>
        </p:nvSpPr>
        <p:spPr>
          <a:xfrm>
            <a:off x="5159534" y="572695"/>
            <a:ext cx="23351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T</a:t>
            </a: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ime 0: Presence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of unreacted </a:t>
            </a: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C</a:t>
            </a:r>
            <a:r>
              <a:rPr lang="en-GB" baseline="-25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2</a:t>
            </a: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S,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and calcium-aluminium rich </a:t>
            </a: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phases.</a:t>
            </a:r>
            <a:endParaRPr lang="nl-BE" dirty="0"/>
          </a:p>
        </p:txBody>
      </p:sp>
      <p:sp>
        <p:nvSpPr>
          <p:cNvPr id="9" name="Rectangle 8"/>
          <p:cNvSpPr/>
          <p:nvPr/>
        </p:nvSpPr>
        <p:spPr>
          <a:xfrm>
            <a:off x="753204" y="1571419"/>
            <a:ext cx="2691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OH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bending</a:t>
            </a:r>
            <a:endParaRPr lang="nl-BE" dirty="0"/>
          </a:p>
        </p:txBody>
      </p:sp>
      <p:sp>
        <p:nvSpPr>
          <p:cNvPr id="10" name="Rectangle 9"/>
          <p:cNvSpPr/>
          <p:nvPr/>
        </p:nvSpPr>
        <p:spPr>
          <a:xfrm>
            <a:off x="9295877" y="454615"/>
            <a:ext cx="22560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60 min: Peak increase in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F1 and F2 samples</a:t>
            </a: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compatible with the formation of </a:t>
            </a:r>
            <a:r>
              <a:rPr lang="en-GB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katoite</a:t>
            </a:r>
            <a:endParaRPr lang="nl-BE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173848" y="1940751"/>
            <a:ext cx="0" cy="11613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0665" y="1783802"/>
            <a:ext cx="520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F1</a:t>
            </a:r>
            <a:endParaRPr lang="nl-BE" dirty="0"/>
          </a:p>
        </p:txBody>
      </p:sp>
      <p:sp>
        <p:nvSpPr>
          <p:cNvPr id="20" name="TextBox 19"/>
          <p:cNvSpPr txBox="1"/>
          <p:nvPr/>
        </p:nvSpPr>
        <p:spPr>
          <a:xfrm>
            <a:off x="4408583" y="1817354"/>
            <a:ext cx="520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F2</a:t>
            </a:r>
            <a:endParaRPr lang="nl-BE" dirty="0"/>
          </a:p>
        </p:txBody>
      </p:sp>
      <p:sp>
        <p:nvSpPr>
          <p:cNvPr id="21" name="TextBox 20"/>
          <p:cNvSpPr txBox="1"/>
          <p:nvPr/>
        </p:nvSpPr>
        <p:spPr>
          <a:xfrm>
            <a:off x="8377657" y="1806028"/>
            <a:ext cx="520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F3</a:t>
            </a:r>
            <a:endParaRPr lang="nl-BE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0983878" y="2186686"/>
            <a:ext cx="0" cy="232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0845333" y="2186686"/>
            <a:ext cx="0" cy="232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1701544" y="2209292"/>
            <a:ext cx="0" cy="232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0670765" y="2186685"/>
            <a:ext cx="0" cy="232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759825" y="3266905"/>
            <a:ext cx="8313" cy="473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769330" y="3395018"/>
            <a:ext cx="8313" cy="473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66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6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17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Early</a:t>
            </a:r>
            <a:r>
              <a:rPr lang="nl-BE" dirty="0" smtClean="0"/>
              <a:t> </a:t>
            </a:r>
            <a:r>
              <a:rPr lang="nl-BE" dirty="0" err="1" smtClean="0"/>
              <a:t>mechanical</a:t>
            </a:r>
            <a:r>
              <a:rPr lang="nl-BE" dirty="0" smtClean="0"/>
              <a:t> </a:t>
            </a:r>
            <a:r>
              <a:rPr lang="nl-BE" dirty="0" err="1" smtClean="0"/>
              <a:t>strength</a:t>
            </a:r>
            <a:endParaRPr lang="nl-BE" dirty="0"/>
          </a:p>
        </p:txBody>
      </p:sp>
      <p:pic>
        <p:nvPicPr>
          <p:cNvPr id="7" name="Picture 2" descr="Fig_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600" y="1392040"/>
            <a:ext cx="457199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89" r="20045"/>
          <a:stretch/>
        </p:blipFill>
        <p:spPr>
          <a:xfrm rot="5400000">
            <a:off x="594702" y="4262353"/>
            <a:ext cx="1791395" cy="1828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5999" y="2254131"/>
            <a:ext cx="46683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  <a:spcAft>
                <a:spcPts val="0"/>
              </a:spcAft>
            </a:pP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F3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developed 17.5 MPa on average and is higher than the values obtained for F1 and F2 (12.2 and 13.0 MPa respectively</a:t>
            </a: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).</a:t>
            </a:r>
          </a:p>
          <a:p>
            <a:pPr algn="just">
              <a:lnSpc>
                <a:spcPts val="1600"/>
              </a:lnSpc>
              <a:spcAft>
                <a:spcPts val="0"/>
              </a:spcAft>
            </a:pPr>
            <a:endParaRPr lang="en-GB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ts val="1600"/>
              </a:lnSpc>
              <a:spcAft>
                <a:spcPts val="0"/>
              </a:spcAft>
            </a:pP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Strength increase for </a:t>
            </a: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F3: 43</a:t>
            </a: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% and 35% relative to </a:t>
            </a: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F1 </a:t>
            </a: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and </a:t>
            </a: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F2 </a:t>
            </a:r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respectively.</a:t>
            </a:r>
            <a:endParaRPr lang="nl-BE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82236" y="517675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Compressive </a:t>
            </a:r>
            <a:r>
              <a:rPr lang="en-GB" dirty="0">
                <a:latin typeface="Calibri" panose="020F0502020204030204" pitchFamily="34" charset="0"/>
                <a:ea typeface="Times New Roman" panose="02020603050405020304" pitchFamily="18" charset="0"/>
              </a:rPr>
              <a:t>strength after 7 d of pastes produced using BOFS fractions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860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is an effect on the hydration kinetics and the properties at early stage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18</a:t>
            </a:fld>
            <a:endParaRPr lang="nl-NL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87099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19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Findings</a:t>
            </a:r>
            <a:endParaRPr lang="nl-B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254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BOF modification</a:t>
            </a:r>
          </a:p>
          <a:p>
            <a:r>
              <a:rPr lang="en-US" dirty="0" smtClean="0"/>
              <a:t>Early kinetics study</a:t>
            </a:r>
            <a:endParaRPr lang="en-US" dirty="0" smtClean="0"/>
          </a:p>
          <a:p>
            <a:r>
              <a:rPr lang="en-US" dirty="0" smtClean="0"/>
              <a:t>Findings discussion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Presentation </a:t>
            </a:r>
            <a:r>
              <a:rPr lang="nl-BE" dirty="0" err="1" smtClean="0"/>
              <a:t>outline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9393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Granulation produced differences in mineralogy that impacted the kinetics of hydration and the strength developed by paste specimens after 7 d. </a:t>
            </a:r>
          </a:p>
          <a:p>
            <a:r>
              <a:rPr lang="en-US" dirty="0" smtClean="0"/>
              <a:t>Early kinetics are driven by of the fast-reacting calcium-</a:t>
            </a:r>
            <a:r>
              <a:rPr lang="en-US" dirty="0" err="1" smtClean="0"/>
              <a:t>aluminoferrite</a:t>
            </a:r>
            <a:r>
              <a:rPr lang="en-US" dirty="0" smtClean="0"/>
              <a:t> phases. </a:t>
            </a:r>
          </a:p>
          <a:p>
            <a:r>
              <a:rPr lang="en-US" dirty="0" smtClean="0"/>
              <a:t>The formation of </a:t>
            </a:r>
            <a:r>
              <a:rPr lang="en-US" dirty="0" err="1" smtClean="0"/>
              <a:t>katoite</a:t>
            </a:r>
            <a:r>
              <a:rPr lang="en-US" dirty="0" smtClean="0"/>
              <a:t> can be explained as the conversion of the initial hydration products into more stable forms. </a:t>
            </a:r>
          </a:p>
          <a:p>
            <a:r>
              <a:rPr lang="en-US" dirty="0" smtClean="0"/>
              <a:t>The differences on the strength developed </a:t>
            </a:r>
            <a:r>
              <a:rPr lang="en-US" dirty="0" smtClean="0"/>
              <a:t>can be</a:t>
            </a:r>
            <a:r>
              <a:rPr lang="en-US" dirty="0" smtClean="0"/>
              <a:t> direct consequence of the kinetics.</a:t>
            </a:r>
          </a:p>
          <a:p>
            <a:r>
              <a:rPr lang="en-US" dirty="0" smtClean="0"/>
              <a:t>Amorphous fraction might be playing a big role (currently under investigation)</a:t>
            </a:r>
            <a:r>
              <a:rPr lang="en-US" dirty="0" smtClean="0"/>
              <a:t> </a:t>
            </a:r>
          </a:p>
          <a:p>
            <a:r>
              <a:rPr lang="en-US" dirty="0" smtClean="0"/>
              <a:t>Further characterization of main reaction product (gel) can provide the answer.</a:t>
            </a:r>
          </a:p>
          <a:p>
            <a:endParaRPr lang="nl-BE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20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To</a:t>
            </a:r>
            <a:r>
              <a:rPr lang="nl-BE" dirty="0" smtClean="0"/>
              <a:t> keep in mind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1485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21</a:t>
            </a:fld>
            <a:endParaRPr lang="nl-N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7768" y="3619566"/>
            <a:ext cx="6918101" cy="23868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Sieving </a:t>
            </a:r>
            <a:r>
              <a:rPr lang="en-GB" dirty="0" smtClean="0"/>
              <a:t>is a potential </a:t>
            </a:r>
            <a:r>
              <a:rPr lang="en-GB" dirty="0"/>
              <a:t>tool </a:t>
            </a:r>
            <a:r>
              <a:rPr lang="en-GB" dirty="0" smtClean="0"/>
              <a:t>to </a:t>
            </a:r>
            <a:r>
              <a:rPr lang="en-GB" dirty="0" smtClean="0"/>
              <a:t>further </a:t>
            </a:r>
            <a:r>
              <a:rPr lang="en-GB" dirty="0" smtClean="0"/>
              <a:t>tailor kinetics and early </a:t>
            </a:r>
            <a:r>
              <a:rPr lang="en-GB" dirty="0"/>
              <a:t>strength of </a:t>
            </a:r>
            <a:r>
              <a:rPr lang="en-GB" dirty="0" smtClean="0"/>
              <a:t>granulated BOFS binders</a:t>
            </a:r>
            <a:endParaRPr lang="nl-B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043" b="23333"/>
          <a:stretch/>
        </p:blipFill>
        <p:spPr>
          <a:xfrm>
            <a:off x="6406597" y="323413"/>
            <a:ext cx="5486400" cy="3191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917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79DAE-D0A6-40C3-B8BC-6A97C268D03A}" type="slidenum">
              <a:rPr lang="nl-NL" smtClean="0"/>
              <a:t>22</a:t>
            </a:fld>
            <a:endParaRPr lang="nl-N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66600" y="1801017"/>
            <a:ext cx="8333999" cy="2386800"/>
          </a:xfrm>
        </p:spPr>
        <p:txBody>
          <a:bodyPr/>
          <a:lstStyle/>
          <a:p>
            <a:pPr algn="ctr"/>
            <a:r>
              <a:rPr lang="nl-BE" dirty="0" err="1" smtClean="0"/>
              <a:t>Thank</a:t>
            </a:r>
            <a:r>
              <a:rPr lang="nl-BE" dirty="0" smtClean="0"/>
              <a:t> </a:t>
            </a:r>
            <a:r>
              <a:rPr lang="nl-BE" dirty="0" err="1" smtClean="0"/>
              <a:t>you</a:t>
            </a:r>
            <a:r>
              <a:rPr lang="nl-BE" dirty="0" smtClean="0"/>
              <a:t>!</a:t>
            </a:r>
            <a:endParaRPr lang="nl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7" y="342000"/>
            <a:ext cx="476384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9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Motivation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3</a:t>
            </a:fld>
            <a:endParaRPr lang="nl-NL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4055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4</a:t>
            </a:fld>
            <a:endParaRPr lang="nl-N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52" y="147051"/>
            <a:ext cx="5943600" cy="594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20854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BE" sz="1000" dirty="0" smtClean="0"/>
              <a:t>Source: www.flickr.com/photos/nasacommons/albums/72157650236003648</a:t>
            </a:r>
            <a:endParaRPr lang="nl-BE" sz="1000" dirty="0"/>
          </a:p>
        </p:txBody>
      </p:sp>
      <p:sp>
        <p:nvSpPr>
          <p:cNvPr id="6" name="Rectangle 5"/>
          <p:cNvSpPr/>
          <p:nvPr/>
        </p:nvSpPr>
        <p:spPr>
          <a:xfrm>
            <a:off x="245118" y="312131"/>
            <a:ext cx="34422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</a:rPr>
              <a:t>“One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</a:rPr>
              <a:t>of the main concerns of recent years is the high consumption of non-renewable resources followed by the </a:t>
            </a:r>
            <a:r>
              <a:rPr lang="en-US" sz="1400" u="sng" dirty="0">
                <a:solidFill>
                  <a:srgbClr val="FFC000"/>
                </a:solidFill>
                <a:effectLst>
                  <a:glow rad="127000">
                    <a:srgbClr val="000000"/>
                  </a:glow>
                </a:effectLst>
                <a:latin typeface="Segoe UI" panose="020B0502040204020203" pitchFamily="34" charset="0"/>
              </a:rPr>
              <a:t>CO</a:t>
            </a:r>
            <a:r>
              <a:rPr lang="en-US" sz="1400" u="sng" baseline="-25000" dirty="0">
                <a:solidFill>
                  <a:srgbClr val="FFC000"/>
                </a:solidFill>
                <a:effectLst>
                  <a:glow rad="127000">
                    <a:srgbClr val="000000"/>
                  </a:glow>
                </a:effectLst>
                <a:latin typeface="Segoe UI" panose="020B0502040204020203" pitchFamily="34" charset="0"/>
              </a:rPr>
              <a:t>2</a:t>
            </a:r>
            <a:r>
              <a:rPr lang="en-US" sz="1400" u="sng" dirty="0">
                <a:solidFill>
                  <a:srgbClr val="FFC000"/>
                </a:solidFill>
                <a:effectLst>
                  <a:glow rad="127000">
                    <a:srgbClr val="000000"/>
                  </a:glow>
                </a:effectLst>
                <a:latin typeface="Segoe UI" panose="020B0502040204020203" pitchFamily="34" charset="0"/>
              </a:rPr>
              <a:t> emission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</a:rPr>
              <a:t> that is the most cause of global warming and part of this emission comes </a:t>
            </a:r>
            <a:r>
              <a:rPr lang="en-US" sz="1400" u="sng" dirty="0">
                <a:solidFill>
                  <a:srgbClr val="FFC000"/>
                </a:solidFill>
                <a:latin typeface="Segoe UI" panose="020B0502040204020203" pitchFamily="34" charset="0"/>
              </a:rPr>
              <a:t>from cement </a:t>
            </a:r>
            <a:r>
              <a:rPr lang="en-US" sz="1400" u="sng" dirty="0" smtClean="0">
                <a:solidFill>
                  <a:srgbClr val="FFC000"/>
                </a:solidFill>
                <a:latin typeface="Segoe UI" panose="020B0502040204020203" pitchFamily="34" charset="0"/>
              </a:rPr>
              <a:t>production</a:t>
            </a:r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</a:rPr>
              <a:t>.”</a:t>
            </a:r>
            <a:endParaRPr lang="en-US" sz="14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5117" y="1732710"/>
            <a:ext cx="34422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 </a:t>
            </a:r>
            <a:r>
              <a:rPr lang="en-US" sz="12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Seifi</a:t>
            </a: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 </a:t>
            </a:r>
            <a:r>
              <a:rPr lang="en-US" sz="12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Sebaibi</a:t>
            </a: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 </a:t>
            </a:r>
            <a:r>
              <a:rPr lang="en-US" sz="12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Levacher</a:t>
            </a: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US" sz="12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Boutouil</a:t>
            </a: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Mechanical performance of a dry mortar without cement, based on paper fly ash and blast furnace slag, Journal of Building Engineering 22 (2019) 113–121.</a:t>
            </a:r>
            <a:endParaRPr lang="nl-BE" sz="1200" i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5117" y="3313287"/>
            <a:ext cx="34422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</a:rPr>
              <a:t>“</a:t>
            </a:r>
            <a:r>
              <a:rPr lang="en-US" sz="1400" u="sng" dirty="0" smtClean="0">
                <a:solidFill>
                  <a:srgbClr val="FFC000"/>
                </a:solidFill>
                <a:latin typeface="Segoe UI" panose="020B0502040204020203" pitchFamily="34" charset="0"/>
              </a:rPr>
              <a:t>Cutting </a:t>
            </a:r>
            <a:r>
              <a:rPr lang="en-US" sz="1400" u="sng" dirty="0">
                <a:solidFill>
                  <a:srgbClr val="FFC000"/>
                </a:solidFill>
                <a:latin typeface="Segoe UI" panose="020B0502040204020203" pitchFamily="34" charset="0"/>
              </a:rPr>
              <a:t>down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</a:rPr>
              <a:t>on cement use would not only reduce </a:t>
            </a:r>
            <a:r>
              <a:rPr lang="en-US" sz="1400" u="sng" dirty="0">
                <a:solidFill>
                  <a:srgbClr val="FFC000"/>
                </a:solidFill>
                <a:latin typeface="Segoe UI" panose="020B0502040204020203" pitchFamily="34" charset="0"/>
              </a:rPr>
              <a:t>CO</a:t>
            </a:r>
            <a:r>
              <a:rPr lang="en-US" sz="1400" u="sng" baseline="-25000" dirty="0">
                <a:solidFill>
                  <a:srgbClr val="FFC000"/>
                </a:solidFill>
                <a:latin typeface="Segoe UI" panose="020B0502040204020203" pitchFamily="34" charset="0"/>
              </a:rPr>
              <a:t>2</a:t>
            </a:r>
            <a:r>
              <a:rPr lang="en-US" sz="1400" u="sng" dirty="0">
                <a:solidFill>
                  <a:srgbClr val="FFC000"/>
                </a:solidFill>
                <a:latin typeface="Segoe UI" panose="020B0502040204020203" pitchFamily="34" charset="0"/>
              </a:rPr>
              <a:t> emissions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</a:rPr>
              <a:t>and slow down the greenhouse effect but also promote energy conservation. </a:t>
            </a:r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</a:rPr>
              <a:t>(…)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</a:rPr>
              <a:t>developing supplementary cementitious materials and promoting the utilization of industry by-products can effectively benefit the conservation of limited natural resources and CO</a:t>
            </a:r>
            <a:r>
              <a:rPr lang="en-US" sz="1400" baseline="-25000" dirty="0">
                <a:solidFill>
                  <a:schemeClr val="bg1"/>
                </a:solidFill>
                <a:latin typeface="Segoe UI" panose="020B0502040204020203" pitchFamily="34" charset="0"/>
              </a:rPr>
              <a:t>2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</a:rPr>
              <a:t>reduction” </a:t>
            </a:r>
            <a:endParaRPr lang="nl-BE" sz="14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5118" y="5324971"/>
            <a:ext cx="35913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W.-T. Lin, C.-J. Tsai, J. Chen, W. Liu, Feasibility and Characterization Mortar Blended with High-Amount Basic Oxygen Furnace Slag, Materials (Basel, Switzerland) 12 (2018).</a:t>
            </a:r>
            <a:endParaRPr lang="nl-BE" sz="12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30145" y="369515"/>
            <a:ext cx="326003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</a:rPr>
              <a:t>“The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</a:rPr>
              <a:t>recent concerns </a:t>
            </a:r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</a:rPr>
              <a:t>(…)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</a:rPr>
              <a:t>about the </a:t>
            </a:r>
            <a:r>
              <a:rPr lang="en-US" sz="1400" u="sng" dirty="0">
                <a:solidFill>
                  <a:srgbClr val="FFC000"/>
                </a:solidFill>
                <a:latin typeface="Segoe UI" panose="020B0502040204020203" pitchFamily="34" charset="0"/>
              </a:rPr>
              <a:t>reduction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</a:rPr>
              <a:t> of </a:t>
            </a:r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</a:rPr>
              <a:t>three worldwide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</a:rPr>
              <a:t>problems, which are high </a:t>
            </a:r>
            <a:r>
              <a:rPr lang="en-US" sz="1400" u="sng" dirty="0" smtClean="0">
                <a:solidFill>
                  <a:srgbClr val="FFC000"/>
                </a:solidFill>
                <a:latin typeface="Segoe UI" panose="020B0502040204020203" pitchFamily="34" charset="0"/>
              </a:rPr>
              <a:t>CO</a:t>
            </a:r>
            <a:r>
              <a:rPr lang="en-US" sz="1400" u="sng" baseline="-25000" dirty="0" smtClean="0">
                <a:solidFill>
                  <a:srgbClr val="FFC000"/>
                </a:solidFill>
                <a:latin typeface="Segoe UI" panose="020B0502040204020203" pitchFamily="34" charset="0"/>
              </a:rPr>
              <a:t>2</a:t>
            </a:r>
            <a:r>
              <a:rPr lang="en-US" sz="1400" u="sng" dirty="0" smtClean="0">
                <a:solidFill>
                  <a:srgbClr val="FFC000"/>
                </a:solidFill>
                <a:latin typeface="Segoe UI" panose="020B0502040204020203" pitchFamily="34" charset="0"/>
              </a:rPr>
              <a:t> emissions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</a:rPr>
              <a:t>, the use of nonrenewable raw materials, and energy </a:t>
            </a:r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</a:rPr>
              <a:t>consumption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</a:rPr>
              <a:t>, have increased the investigation of new </a:t>
            </a:r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</a:rPr>
              <a:t>sustainable and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</a:rPr>
              <a:t>environmentally friendly </a:t>
            </a:r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</a:rPr>
              <a:t>materials.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</a:rPr>
              <a:t>In building construction, these concerns are </a:t>
            </a:r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</a:rPr>
              <a:t>related to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</a:rPr>
              <a:t>the current widespread </a:t>
            </a:r>
            <a:r>
              <a:rPr lang="en-US" sz="1400" u="sng" dirty="0">
                <a:solidFill>
                  <a:srgbClr val="FFC000"/>
                </a:solidFill>
                <a:latin typeface="Segoe UI" panose="020B0502040204020203" pitchFamily="34" charset="0"/>
              </a:rPr>
              <a:t>use of </a:t>
            </a:r>
            <a:r>
              <a:rPr lang="en-US" sz="1400" u="sng" dirty="0" err="1">
                <a:solidFill>
                  <a:srgbClr val="FFC000"/>
                </a:solidFill>
                <a:latin typeface="Segoe UI" panose="020B0502040204020203" pitchFamily="34" charset="0"/>
              </a:rPr>
              <a:t>portland</a:t>
            </a:r>
            <a:r>
              <a:rPr lang="en-US" sz="1400" u="sng" dirty="0">
                <a:solidFill>
                  <a:srgbClr val="FFC000"/>
                </a:solidFill>
                <a:latin typeface="Segoe UI" panose="020B0502040204020203" pitchFamily="34" charset="0"/>
              </a:rPr>
              <a:t> </a:t>
            </a:r>
            <a:r>
              <a:rPr lang="en-US" sz="1400" u="sng" dirty="0" smtClean="0">
                <a:solidFill>
                  <a:srgbClr val="FFC000"/>
                </a:solidFill>
                <a:latin typeface="Segoe UI" panose="020B0502040204020203" pitchFamily="34" charset="0"/>
              </a:rPr>
              <a:t>cement </a:t>
            </a:r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</a:rPr>
              <a:t>…”</a:t>
            </a:r>
            <a:endParaRPr lang="nl-BE" sz="14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30144" y="2981048"/>
            <a:ext cx="32600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J.C.B. de </a:t>
            </a:r>
            <a:r>
              <a:rPr lang="en-US" sz="12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Moraes</a:t>
            </a: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M.M. </a:t>
            </a:r>
            <a:r>
              <a:rPr lang="en-US" sz="12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Tashima</a:t>
            </a: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J.L.P. </a:t>
            </a:r>
            <a:r>
              <a:rPr lang="en-US" sz="12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Melges</a:t>
            </a: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J.L. Akasaki, J. </a:t>
            </a:r>
            <a:r>
              <a:rPr lang="en-US" sz="12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Monzó</a:t>
            </a: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M.V. </a:t>
            </a:r>
            <a:r>
              <a:rPr lang="en-US" sz="12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Borrachero</a:t>
            </a: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 Soriano et al., Optimum Use of Sugar Cane Straw Ash in Alkali-Activated Binders Based on Blast Furnace Slag, J. Mater. Civ. Eng. 30 (2018) 4018084.</a:t>
            </a:r>
            <a:endParaRPr lang="nl-BE" sz="12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88735" y="4494799"/>
            <a:ext cx="688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</a:rPr>
              <a:t>“Their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</a:rPr>
              <a:t>addition to cement production allows </a:t>
            </a:r>
            <a:r>
              <a:rPr lang="en-US" sz="1400" u="sng" dirty="0">
                <a:solidFill>
                  <a:srgbClr val="FFC000"/>
                </a:solidFill>
                <a:latin typeface="Segoe UI" panose="020B0502040204020203" pitchFamily="34" charset="0"/>
              </a:rPr>
              <a:t>reduction</a:t>
            </a:r>
            <a:r>
              <a:rPr lang="en-US" sz="1400" dirty="0">
                <a:solidFill>
                  <a:srgbClr val="FFC000"/>
                </a:solidFill>
                <a:latin typeface="Segoe UI" panose="020B0502040204020203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</a:rPr>
              <a:t>of energy consumption and the levels </a:t>
            </a:r>
            <a:r>
              <a:rPr lang="en-US" sz="1400" dirty="0">
                <a:solidFill>
                  <a:srgbClr val="FFC000"/>
                </a:solidFill>
                <a:latin typeface="Segoe UI" panose="020B0502040204020203" pitchFamily="34" charset="0"/>
              </a:rPr>
              <a:t>of </a:t>
            </a:r>
            <a:r>
              <a:rPr lang="en-US" sz="1400" u="sng" dirty="0">
                <a:solidFill>
                  <a:srgbClr val="FFC000"/>
                </a:solidFill>
                <a:latin typeface="Segoe UI" panose="020B0502040204020203" pitchFamily="34" charset="0"/>
              </a:rPr>
              <a:t>CO</a:t>
            </a:r>
            <a:r>
              <a:rPr lang="en-US" sz="1400" u="sng" baseline="-25000" dirty="0">
                <a:solidFill>
                  <a:srgbClr val="FFC000"/>
                </a:solidFill>
                <a:latin typeface="Segoe UI" panose="020B0502040204020203" pitchFamily="34" charset="0"/>
              </a:rPr>
              <a:t>2</a:t>
            </a:r>
            <a:r>
              <a:rPr lang="en-US" sz="1400" u="sng" dirty="0">
                <a:solidFill>
                  <a:srgbClr val="FFC000"/>
                </a:solidFill>
                <a:latin typeface="Segoe UI" panose="020B0502040204020203" pitchFamily="34" charset="0"/>
              </a:rPr>
              <a:t> released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</a:rPr>
              <a:t>, by partially </a:t>
            </a:r>
            <a:r>
              <a:rPr lang="en-US" sz="1400" u="sng" dirty="0">
                <a:solidFill>
                  <a:srgbClr val="FFC000"/>
                </a:solidFill>
                <a:latin typeface="Segoe UI" panose="020B0502040204020203" pitchFamily="34" charset="0"/>
              </a:rPr>
              <a:t>replacing the clinker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</a:rPr>
              <a:t>without pre-burning treatment, since its use requires only to grinding. According to Tsai et al</a:t>
            </a:r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</a:rPr>
              <a:t>., </a:t>
            </a:r>
            <a:r>
              <a:rPr lang="en-US" sz="1400" dirty="0">
                <a:solidFill>
                  <a:schemeClr val="bg1"/>
                </a:solidFill>
                <a:latin typeface="Segoe UI" panose="020B0502040204020203" pitchFamily="34" charset="0"/>
              </a:rPr>
              <a:t>the addition of 10% of the steel slag to Portland cement can reduce 9–10% CO2 emission</a:t>
            </a:r>
            <a:r>
              <a:rPr lang="en-US" sz="1400" dirty="0" smtClean="0">
                <a:solidFill>
                  <a:schemeClr val="bg1"/>
                </a:solidFill>
                <a:latin typeface="Segoe UI" panose="020B0502040204020203" pitchFamily="34" charset="0"/>
              </a:rPr>
              <a:t>.”</a:t>
            </a:r>
            <a:endParaRPr lang="nl-BE" sz="14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88735" y="5530844"/>
            <a:ext cx="67515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S.Z. </a:t>
            </a:r>
            <a:r>
              <a:rPr lang="en-US" sz="12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Carvalho</a:t>
            </a: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 </a:t>
            </a:r>
            <a:r>
              <a:rPr lang="en-US" sz="12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Vernilli</a:t>
            </a: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 Almeida, M.D. Oliveira, S.N. Silva, Reducing environmental impacts: The use of basic oxygen furnace slag in </a:t>
            </a:r>
            <a:r>
              <a:rPr lang="en-US" sz="12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portland</a:t>
            </a:r>
            <a:r>
              <a:rPr lang="en-US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cement, Journal of Cleaner Production 172 (2018) 385–390.</a:t>
            </a:r>
            <a:endParaRPr lang="nl-BE" sz="12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27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Motivation</a:t>
            </a:r>
            <a:endParaRPr lang="nl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60371" y="584200"/>
            <a:ext cx="5099812" cy="5294085"/>
          </a:xfrm>
        </p:spPr>
        <p:txBody>
          <a:bodyPr>
            <a:noAutofit/>
          </a:bodyPr>
          <a:lstStyle/>
          <a:p>
            <a:r>
              <a:rPr lang="en-US" sz="2000" i="1" dirty="0" smtClean="0"/>
              <a:t>“</a:t>
            </a:r>
            <a:r>
              <a:rPr lang="en-US" sz="2000" i="1" dirty="0" smtClean="0">
                <a:solidFill>
                  <a:schemeClr val="accent5">
                    <a:lumMod val="75000"/>
                  </a:schemeClr>
                </a:solidFill>
              </a:rPr>
              <a:t>It’s 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</a:rPr>
              <a:t>a simple issue</a:t>
            </a:r>
            <a:r>
              <a:rPr lang="en-US" sz="2000" i="1" dirty="0"/>
              <a:t>. </a:t>
            </a:r>
            <a:endParaRPr lang="en-US" sz="2000" i="1" dirty="0" smtClean="0"/>
          </a:p>
          <a:p>
            <a:r>
              <a:rPr lang="en-US" sz="2000" i="1" dirty="0" smtClean="0"/>
              <a:t>We </a:t>
            </a:r>
            <a:r>
              <a:rPr lang="en-US" sz="2000" i="1" dirty="0"/>
              <a:t>need to stop emissions of greenhouse gases. Either we do that or we don’t. Either we prevent 1.5 degrees of warming, or we don’t.</a:t>
            </a:r>
          </a:p>
          <a:p>
            <a:r>
              <a:rPr lang="en-US" sz="2000" i="1" dirty="0"/>
              <a:t>There are no grey areas when it comes to survival.</a:t>
            </a:r>
          </a:p>
          <a:p>
            <a:r>
              <a:rPr lang="en-US" sz="2000" i="1" dirty="0"/>
              <a:t>Adults like to say that they want to give their children hope. I don’t want your hope. I want you to panic. I want you to feel the fear I feel every day.</a:t>
            </a:r>
          </a:p>
          <a:p>
            <a:r>
              <a:rPr lang="en-US" sz="2000" i="1" dirty="0">
                <a:solidFill>
                  <a:schemeClr val="accent5">
                    <a:lumMod val="75000"/>
                  </a:schemeClr>
                </a:solidFill>
              </a:rPr>
              <a:t>I want you to feel as </a:t>
            </a:r>
            <a:r>
              <a:rPr lang="en-US" sz="2000" i="1" dirty="0" smtClean="0">
                <a:solidFill>
                  <a:schemeClr val="accent5">
                    <a:lumMod val="75000"/>
                  </a:schemeClr>
                </a:solidFill>
              </a:rPr>
              <a:t>if </a:t>
            </a:r>
            <a:r>
              <a:rPr lang="en-US" sz="2000" i="1" dirty="0">
                <a:solidFill>
                  <a:schemeClr val="accent5">
                    <a:lumMod val="75000"/>
                  </a:schemeClr>
                </a:solidFill>
              </a:rPr>
              <a:t>the house is on fire, because it is</a:t>
            </a:r>
            <a:r>
              <a:rPr lang="en-US" sz="2000" i="1" dirty="0" smtClean="0"/>
              <a:t>.”</a:t>
            </a:r>
          </a:p>
          <a:p>
            <a:pPr algn="r"/>
            <a:r>
              <a:rPr lang="nl-BE" sz="2000" dirty="0"/>
              <a:t>Greta </a:t>
            </a:r>
            <a:r>
              <a:rPr lang="nl-BE" sz="2000" dirty="0" err="1" smtClean="0"/>
              <a:t>Thunberg</a:t>
            </a:r>
            <a:r>
              <a:rPr lang="nl-BE" sz="2000" dirty="0" smtClean="0"/>
              <a:t> in </a:t>
            </a:r>
            <a:r>
              <a:rPr lang="nl-BE" sz="2000" dirty="0" err="1" smtClean="0"/>
              <a:t>Davos</a:t>
            </a:r>
            <a:r>
              <a:rPr lang="nl-BE" sz="2000" dirty="0" smtClean="0"/>
              <a:t> 2019</a:t>
            </a:r>
            <a:endParaRPr lang="en-US" sz="20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5</a:t>
            </a:fld>
            <a:endParaRPr lang="nl-NL"/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669" b="4669"/>
          <a:stretch>
            <a:fillRect/>
          </a:stretch>
        </p:blipFill>
        <p:spPr>
          <a:xfrm>
            <a:off x="576000" y="584201"/>
            <a:ext cx="4368673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1926168" y="2998298"/>
            <a:ext cx="30961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200" dirty="0" smtClean="0"/>
              <a:t>Source: Fabrice </a:t>
            </a:r>
            <a:r>
              <a:rPr lang="nl-BE" sz="1200" dirty="0" err="1"/>
              <a:t>Coffrini</a:t>
            </a:r>
            <a:r>
              <a:rPr lang="nl-BE" sz="1200" dirty="0"/>
              <a:t>/AFP/Getty Images</a:t>
            </a:r>
          </a:p>
        </p:txBody>
      </p:sp>
    </p:spTree>
    <p:extLst>
      <p:ext uri="{BB962C8B-B14F-4D97-AF65-F5344CB8AC3E}">
        <p14:creationId xmlns:p14="http://schemas.microsoft.com/office/powerpoint/2010/main" val="264281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material:</a:t>
            </a:r>
            <a:br>
              <a:rPr lang="en-US" dirty="0" smtClean="0"/>
            </a:br>
            <a:r>
              <a:rPr lang="en-US" dirty="0" smtClean="0"/>
              <a:t>Modified basic-oxygen furnace (BOF) slag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6</a:t>
            </a:fld>
            <a:endParaRPr lang="nl-NL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76077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7</a:t>
            </a:fld>
            <a:endParaRPr lang="nl-NL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76000" y="1395962"/>
            <a:ext cx="6910650" cy="39176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Secondary material generated during steel production</a:t>
            </a:r>
          </a:p>
          <a:p>
            <a:r>
              <a:rPr lang="en-GB" dirty="0"/>
              <a:t>Between 120 and 240 </a:t>
            </a:r>
            <a:r>
              <a:rPr lang="en-GB" dirty="0" err="1"/>
              <a:t>Mton</a:t>
            </a:r>
            <a:r>
              <a:rPr lang="en-GB" dirty="0"/>
              <a:t> in 2016</a:t>
            </a:r>
            <a:r>
              <a:rPr lang="en-GB" baseline="30000" dirty="0"/>
              <a:t>1</a:t>
            </a:r>
            <a:r>
              <a:rPr lang="en-GB" dirty="0"/>
              <a:t> (100 to 200 kg per steel ton)</a:t>
            </a:r>
            <a:r>
              <a:rPr lang="en-GB" baseline="30000" dirty="0"/>
              <a:t>2</a:t>
            </a:r>
          </a:p>
          <a:p>
            <a:r>
              <a:rPr lang="en-GB" dirty="0"/>
              <a:t>Reutilization rates:</a:t>
            </a:r>
          </a:p>
          <a:p>
            <a:pPr lvl="1"/>
            <a:r>
              <a:rPr lang="en-GB" dirty="0"/>
              <a:t>Europe &gt;80%</a:t>
            </a:r>
            <a:r>
              <a:rPr lang="en-GB" baseline="30000" dirty="0"/>
              <a:t>3</a:t>
            </a:r>
          </a:p>
          <a:p>
            <a:pPr lvl="1"/>
            <a:r>
              <a:rPr lang="en-GB" dirty="0"/>
              <a:t>China ~20%</a:t>
            </a:r>
            <a:r>
              <a:rPr lang="en-GB" baseline="30000" dirty="0"/>
              <a:t>4</a:t>
            </a:r>
          </a:p>
          <a:p>
            <a:r>
              <a:rPr lang="en-GB" dirty="0"/>
              <a:t>Constrains:</a:t>
            </a:r>
          </a:p>
          <a:p>
            <a:pPr lvl="1"/>
            <a:r>
              <a:rPr lang="en-GB" dirty="0"/>
              <a:t>Volume expansion</a:t>
            </a:r>
          </a:p>
          <a:p>
            <a:pPr lvl="1"/>
            <a:r>
              <a:rPr lang="en-GB" dirty="0"/>
              <a:t>Legislation</a:t>
            </a:r>
          </a:p>
          <a:p>
            <a:endParaRPr lang="nl-BE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BOF - F</a:t>
            </a:r>
            <a:r>
              <a:rPr lang="en-US" dirty="0" smtClean="0"/>
              <a:t>acts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6000" y="5261190"/>
            <a:ext cx="10906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 smtClean="0"/>
              <a:t>1</a:t>
            </a:r>
            <a:r>
              <a:rPr lang="en-US" sz="1000" dirty="0" smtClean="0"/>
              <a:t>World </a:t>
            </a:r>
            <a:r>
              <a:rPr lang="en-US" sz="1000" dirty="0"/>
              <a:t>steel association. World steel in figures 2017. [October 05, 2017]; </a:t>
            </a:r>
            <a:r>
              <a:rPr lang="en-US" sz="1000" dirty="0" smtClean="0"/>
              <a:t>Available </a:t>
            </a:r>
            <a:r>
              <a:rPr lang="en-US" sz="1000" dirty="0"/>
              <a:t>from: worldsteel.org</a:t>
            </a:r>
            <a:r>
              <a:rPr lang="en-US" sz="1000" dirty="0" smtClean="0"/>
              <a:t>.</a:t>
            </a:r>
          </a:p>
          <a:p>
            <a:r>
              <a:rPr lang="en-US" sz="1000" baseline="30000" dirty="0" smtClean="0"/>
              <a:t>2</a:t>
            </a:r>
            <a:r>
              <a:rPr lang="en-US" sz="1000" dirty="0" smtClean="0"/>
              <a:t>Mahieux </a:t>
            </a:r>
            <a:r>
              <a:rPr lang="en-US" sz="1000" dirty="0"/>
              <a:t>P-Y, Aubert J-E, </a:t>
            </a:r>
            <a:r>
              <a:rPr lang="en-US" sz="1000" dirty="0" err="1"/>
              <a:t>Escadeillas</a:t>
            </a:r>
            <a:r>
              <a:rPr lang="en-US" sz="1000" dirty="0"/>
              <a:t> G. Utilization of weathered basic oxygen furnace slag in the production of hydraulic road </a:t>
            </a:r>
            <a:r>
              <a:rPr lang="en-US" sz="1000" dirty="0" smtClean="0"/>
              <a:t> </a:t>
            </a:r>
          </a:p>
          <a:p>
            <a:r>
              <a:rPr lang="en-US" sz="1000" dirty="0"/>
              <a:t> </a:t>
            </a:r>
            <a:r>
              <a:rPr lang="en-US" sz="1000" dirty="0" smtClean="0"/>
              <a:t>binders</a:t>
            </a:r>
            <a:r>
              <a:rPr lang="en-US" sz="1000" dirty="0"/>
              <a:t>. Construction and Building Materials 2009;23(2):742–7</a:t>
            </a:r>
            <a:r>
              <a:rPr lang="en-US" sz="1000" dirty="0" smtClean="0"/>
              <a:t>.</a:t>
            </a:r>
          </a:p>
          <a:p>
            <a:r>
              <a:rPr lang="en-US" sz="1000" baseline="30000" dirty="0" smtClean="0"/>
              <a:t>3</a:t>
            </a:r>
            <a:r>
              <a:rPr lang="en-US" sz="1000" dirty="0"/>
              <a:t>Euroslag. Statistics (2016) [October 12, 2018]; Available from: https://www.</a:t>
            </a:r>
          </a:p>
          <a:p>
            <a:r>
              <a:rPr lang="en-US" sz="1000" dirty="0"/>
              <a:t>euroslag.com/products/statistics/2016/ (Web reference</a:t>
            </a:r>
            <a:r>
              <a:rPr lang="en-US" sz="1000" dirty="0" smtClean="0"/>
              <a:t>).</a:t>
            </a:r>
          </a:p>
          <a:p>
            <a:r>
              <a:rPr lang="en-US" sz="1000" baseline="30000" dirty="0" smtClean="0"/>
              <a:t>4</a:t>
            </a:r>
            <a:r>
              <a:rPr lang="en-US" sz="1000" dirty="0" smtClean="0"/>
              <a:t>Yi H, Xu G, Cheng H, Wang J, Wan Y, Chen H. An Overview of Utilization of Steel Slag. Procedia Environmental Sciences 2012;16:791–801.</a:t>
            </a:r>
          </a:p>
        </p:txBody>
      </p:sp>
      <p:pic>
        <p:nvPicPr>
          <p:cNvPr id="14" name="Content Placeholder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627" y="1272080"/>
            <a:ext cx="3575173" cy="3657600"/>
          </a:xfrm>
          <a:prstGeom prst="rect">
            <a:avLst/>
          </a:prstGeom>
        </p:spPr>
      </p:pic>
      <p:pic>
        <p:nvPicPr>
          <p:cNvPr id="12" name="Content Placeholder 7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r="27661"/>
          <a:stretch/>
        </p:blipFill>
        <p:spPr>
          <a:xfrm>
            <a:off x="9434623" y="3354781"/>
            <a:ext cx="264019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8</a:t>
            </a:fld>
            <a:endParaRPr lang="nl-NL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6000" y="223662"/>
            <a:ext cx="11041200" cy="1152000"/>
          </a:xfrm>
        </p:spPr>
        <p:txBody>
          <a:bodyPr/>
          <a:lstStyle/>
          <a:p>
            <a:r>
              <a:rPr lang="nl-BE" dirty="0" smtClean="0"/>
              <a:t>Slag processing</a:t>
            </a:r>
            <a:endParaRPr lang="nl-B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42" y="1828568"/>
            <a:ext cx="7900416" cy="3602736"/>
          </a:xfrm>
          <a:prstGeom prst="rect">
            <a:avLst/>
          </a:prstGeom>
        </p:spPr>
      </p:pic>
      <p:pic>
        <p:nvPicPr>
          <p:cNvPr id="10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8476416" y="1359036"/>
            <a:ext cx="3322608" cy="44321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6311" y="6321121"/>
            <a:ext cx="7301347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1300"/>
              </a:lnSpc>
              <a:spcAft>
                <a:spcPts val="0"/>
              </a:spcAft>
            </a:pP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P.L. Lopez Gonzalez, R.M. </a:t>
            </a:r>
            <a:r>
              <a:rPr lang="en-GB" sz="10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Novais</a:t>
            </a: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J.A. </a:t>
            </a:r>
            <a:r>
              <a:rPr lang="en-GB" sz="10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Labrincha</a:t>
            </a: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B. </a:t>
            </a:r>
            <a:r>
              <a:rPr lang="en-GB" sz="10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Blanpain</a:t>
            </a: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Y. </a:t>
            </a:r>
            <a:r>
              <a:rPr lang="en-GB" sz="1000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Pontikes</a:t>
            </a: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“Modifications of basic-oxygen-furnace slag microstructure and their effect on the rheology and the strength of alkali-activated binders”, </a:t>
            </a:r>
            <a:r>
              <a:rPr lang="en-GB" sz="1000" i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Cem</a:t>
            </a:r>
            <a:r>
              <a:rPr lang="en-GB" sz="1000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000" i="1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Concr</a:t>
            </a:r>
            <a:r>
              <a:rPr lang="en-GB" sz="1000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Compos</a:t>
            </a: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000" b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97</a:t>
            </a: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143–153 (2019).</a:t>
            </a:r>
            <a:endParaRPr lang="nl-BE" sz="1000" dirty="0">
              <a:solidFill>
                <a:schemeClr val="bg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5098" y="5555091"/>
            <a:ext cx="6783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BOF compositional modification and mineralogy after processing</a:t>
            </a:r>
            <a:endParaRPr lang="nl-BE" sz="1600" dirty="0"/>
          </a:p>
        </p:txBody>
      </p:sp>
    </p:spTree>
    <p:extLst>
      <p:ext uri="{BB962C8B-B14F-4D97-AF65-F5344CB8AC3E}">
        <p14:creationId xmlns:p14="http://schemas.microsoft.com/office/powerpoint/2010/main" val="55608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Department of Materials Engineering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7500-7527-634B-90F4-69D0994C32B4}" type="slidenum">
              <a:rPr lang="nl-NL" smtClean="0"/>
              <a:t>9</a:t>
            </a:fld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6000" y="2713453"/>
            <a:ext cx="5400000" cy="1941674"/>
          </a:xfrm>
        </p:spPr>
        <p:txBody>
          <a:bodyPr>
            <a:normAutofit/>
          </a:bodyPr>
          <a:lstStyle/>
          <a:p>
            <a:r>
              <a:rPr lang="en-US" dirty="0" smtClean="0"/>
              <a:t>The modified slag was highly reactive when alkaline solutions were used as activator.</a:t>
            </a:r>
          </a:p>
          <a:p>
            <a:r>
              <a:rPr lang="en-US" dirty="0" smtClean="0"/>
              <a:t>Direct hydration was possible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Modified</a:t>
            </a:r>
            <a:r>
              <a:rPr lang="nl-BE" dirty="0" smtClean="0"/>
              <a:t> slag</a:t>
            </a:r>
            <a:endParaRPr lang="nl-BE" dirty="0"/>
          </a:p>
        </p:txBody>
      </p:sp>
      <p:sp>
        <p:nvSpPr>
          <p:cNvPr id="10" name="Rectangle 9"/>
          <p:cNvSpPr>
            <a:spLocks noChangeAspect="1"/>
          </p:cNvSpPr>
          <p:nvPr/>
        </p:nvSpPr>
        <p:spPr>
          <a:xfrm>
            <a:off x="6222946" y="1360585"/>
            <a:ext cx="2717964" cy="22860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9187856" y="1502358"/>
            <a:ext cx="2174371" cy="18288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20" t="29173" r="22520" b="43358"/>
          <a:stretch/>
        </p:blipFill>
        <p:spPr>
          <a:xfrm rot="5400000">
            <a:off x="8098611" y="4119573"/>
            <a:ext cx="1931544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8842946" y="2136913"/>
            <a:ext cx="34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/>
              <a:t>+</a:t>
            </a:r>
            <a:endParaRPr lang="nl-BE" sz="2400" dirty="0"/>
          </a:p>
        </p:txBody>
      </p:sp>
      <p:sp>
        <p:nvSpPr>
          <p:cNvPr id="5" name="Down Arrow 4"/>
          <p:cNvSpPr/>
          <p:nvPr/>
        </p:nvSpPr>
        <p:spPr>
          <a:xfrm>
            <a:off x="8517832" y="3478696"/>
            <a:ext cx="1033670" cy="7454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854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243_PPTX_CORP_16x9_NL" id="{031D45ED-A211-4DD1-9A74-858BBB9D7B13}" vid="{69B8626F-C981-4E40-AE5B-391464BAC8D6}"/>
    </a:ext>
  </a:extLst>
</a:theme>
</file>

<file path=ppt/theme/theme2.xml><?xml version="1.0" encoding="utf-8"?>
<a:theme xmlns:a="http://schemas.openxmlformats.org/drawingml/2006/main" name="KU Leuven Sedes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243_PPTX_CORP_16x9_NL" id="{031D45ED-A211-4DD1-9A74-858BBB9D7B13}" vid="{0A4F09E3-92D5-4AD7-BD9F-0E8FEEA03EC3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8243_PPTX_CORP_16x9_NL</Template>
  <TotalTime>0</TotalTime>
  <Words>1409</Words>
  <Application>Microsoft Office PowerPoint</Application>
  <PresentationFormat>Widescreen</PresentationFormat>
  <Paragraphs>144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Segoe UI</vt:lpstr>
      <vt:lpstr>Times New Roman</vt:lpstr>
      <vt:lpstr>KU Leuven</vt:lpstr>
      <vt:lpstr>KU Leuven Sedes</vt:lpstr>
      <vt:lpstr>THE IMPACT OF AMORPHOUS-CRYSTALLINE CONTENT ON THE HYDRATION KINETICS OF A MODIFIED-BOF SLAG</vt:lpstr>
      <vt:lpstr>Presentation outline</vt:lpstr>
      <vt:lpstr>Motivation</vt:lpstr>
      <vt:lpstr>PowerPoint Presentation</vt:lpstr>
      <vt:lpstr>Motivation</vt:lpstr>
      <vt:lpstr>My material: Modified basic-oxygen furnace (BOF) slag</vt:lpstr>
      <vt:lpstr>BOF - Facts</vt:lpstr>
      <vt:lpstr>Slag processing</vt:lpstr>
      <vt:lpstr>Modified slag</vt:lpstr>
      <vt:lpstr>Let’s consider the granulation.  Is there a difference among size fractions?</vt:lpstr>
      <vt:lpstr>Mineralogy of  different size fractions</vt:lpstr>
      <vt:lpstr>Yes, there is a difference.  What is the impact during hydration?</vt:lpstr>
      <vt:lpstr>Early reaction study</vt:lpstr>
      <vt:lpstr>Early hydration kinetics</vt:lpstr>
      <vt:lpstr>Early hydration products</vt:lpstr>
      <vt:lpstr>Early hydration</vt:lpstr>
      <vt:lpstr>Early mechanical strength</vt:lpstr>
      <vt:lpstr>There is an effect on the hydration kinetics and the properties at early stage</vt:lpstr>
      <vt:lpstr>Findings</vt:lpstr>
      <vt:lpstr>To keep in mind</vt:lpstr>
      <vt:lpstr>Sieving is a potential tool to further tailor kinetics and early strength of granulated BOFS binders</vt:lpstr>
      <vt:lpstr>Thank you!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2019-03-25T15:48:10Z</dcterms:created>
  <dcterms:modified xsi:type="dcterms:W3CDTF">2019-04-04T08:09:49Z</dcterms:modified>
</cp:coreProperties>
</file>